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6" r:id="rId11"/>
  </p:sldIdLst>
  <p:sldSz cx="18288000" cy="10287000"/>
  <p:notesSz cx="6858000" cy="9144000"/>
  <p:embeddedFontLst>
    <p:embeddedFont>
      <p:font typeface="Poppins Bold" panose="020B0604020202020204" charset="0"/>
      <p:regular r:id="rId13"/>
      <p:bold r:id="rId14"/>
    </p:embeddedFont>
    <p:embeddedFont>
      <p:font typeface="Poppins" panose="020B060402020202020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26" autoAdjust="0"/>
  </p:normalViewPr>
  <p:slideViewPr>
    <p:cSldViewPr>
      <p:cViewPr varScale="1">
        <p:scale>
          <a:sx n="56" d="100"/>
          <a:sy n="56" d="100"/>
        </p:scale>
        <p:origin x="61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0.svg>
</file>

<file path=ppt/media/image12.svg>
</file>

<file path=ppt/media/image16.svg>
</file>

<file path=ppt/media/image2.png>
</file>

<file path=ppt/media/image2.svg>
</file>

<file path=ppt/media/image3.jpeg>
</file>

<file path=ppt/media/image4.png>
</file>

<file path=ppt/media/image4.svg>
</file>

<file path=ppt/media/image5.png>
</file>

<file path=ppt/media/image6.png>
</file>

<file path=ppt/media/image7.png>
</file>

<file path=ppt/media/image8.jpe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21716-B737-469E-85E6-80B8FD6B1C4B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09DE9-A338-4163-9D0D-F4E096A29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916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09DE9-A338-4163-9D0D-F4E096A293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05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8.svg"/><Relationship Id="rId14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9.jpe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6.sv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496655">
            <a:off x="683116" y="-4272100"/>
            <a:ext cx="4980749" cy="17140120"/>
            <a:chOff x="0" y="0"/>
            <a:chExt cx="1311802" cy="45142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11802" cy="4514271"/>
            </a:xfrm>
            <a:custGeom>
              <a:avLst/>
              <a:gdLst/>
              <a:ahLst/>
              <a:cxnLst/>
              <a:rect l="l" t="t" r="r" b="b"/>
              <a:pathLst>
                <a:path w="1311802" h="4514271">
                  <a:moveTo>
                    <a:pt x="0" y="0"/>
                  </a:moveTo>
                  <a:lnTo>
                    <a:pt x="1311802" y="0"/>
                  </a:lnTo>
                  <a:lnTo>
                    <a:pt x="1311802" y="4514271"/>
                  </a:lnTo>
                  <a:lnTo>
                    <a:pt x="0" y="4514271"/>
                  </a:lnTo>
                  <a:close/>
                </a:path>
              </a:pathLst>
            </a:custGeom>
            <a:gradFill rotWithShape="1">
              <a:gsLst>
                <a:gs pos="0">
                  <a:srgbClr val="020D47">
                    <a:alpha val="0"/>
                  </a:srgbClr>
                </a:gs>
                <a:gs pos="33333">
                  <a:srgbClr val="010B3D">
                    <a:alpha val="43000"/>
                  </a:srgbClr>
                </a:gs>
                <a:gs pos="66667">
                  <a:srgbClr val="010933">
                    <a:alpha val="43000"/>
                  </a:srgbClr>
                </a:gs>
                <a:gs pos="100000">
                  <a:srgbClr val="01020D">
                    <a:alpha val="43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11802" cy="45523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9144000" y="-2057400"/>
            <a:ext cx="4104513" cy="4114800"/>
          </a:xfrm>
          <a:custGeom>
            <a:avLst/>
            <a:gdLst/>
            <a:ahLst/>
            <a:cxnLst/>
            <a:rect l="l" t="t" r="r" b="b"/>
            <a:pathLst>
              <a:path w="4104513" h="4114800">
                <a:moveTo>
                  <a:pt x="4104513" y="0"/>
                </a:moveTo>
                <a:lnTo>
                  <a:pt x="0" y="0"/>
                </a:lnTo>
                <a:lnTo>
                  <a:pt x="0" y="4114800"/>
                </a:lnTo>
                <a:lnTo>
                  <a:pt x="4104513" y="4114800"/>
                </a:lnTo>
                <a:lnTo>
                  <a:pt x="4104513" y="0"/>
                </a:lnTo>
                <a:close/>
              </a:path>
            </a:pathLst>
          </a:custGeom>
          <a:blipFill>
            <a:blip r:embed="rId2">
              <a:alphaModFix amt="13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2952733">
            <a:off x="1706953" y="6026295"/>
            <a:ext cx="18280190" cy="8379806"/>
            <a:chOff x="0" y="0"/>
            <a:chExt cx="1523748" cy="698500"/>
          </a:xfrm>
        </p:grpSpPr>
        <p:sp>
          <p:nvSpPr>
            <p:cNvPr id="7" name="Freeform 7"/>
            <p:cNvSpPr/>
            <p:nvPr/>
          </p:nvSpPr>
          <p:spPr>
            <a:xfrm>
              <a:off x="4798" y="0"/>
              <a:ext cx="1514152" cy="698500"/>
            </a:xfrm>
            <a:custGeom>
              <a:avLst/>
              <a:gdLst/>
              <a:ahLst/>
              <a:cxnLst/>
              <a:rect l="l" t="t" r="r" b="b"/>
              <a:pathLst>
                <a:path w="1514152" h="698500">
                  <a:moveTo>
                    <a:pt x="1506384" y="370848"/>
                  </a:moveTo>
                  <a:lnTo>
                    <a:pt x="1328316" y="676902"/>
                  </a:lnTo>
                  <a:cubicBezTo>
                    <a:pt x="1320536" y="690274"/>
                    <a:pt x="1306233" y="698500"/>
                    <a:pt x="1290763" y="698500"/>
                  </a:cubicBezTo>
                  <a:lnTo>
                    <a:pt x="223389" y="698500"/>
                  </a:lnTo>
                  <a:cubicBezTo>
                    <a:pt x="207919" y="698500"/>
                    <a:pt x="193616" y="690274"/>
                    <a:pt x="185836" y="676902"/>
                  </a:cubicBezTo>
                  <a:lnTo>
                    <a:pt x="7768" y="370848"/>
                  </a:lnTo>
                  <a:cubicBezTo>
                    <a:pt x="0" y="357497"/>
                    <a:pt x="0" y="341003"/>
                    <a:pt x="7768" y="327652"/>
                  </a:cubicBezTo>
                  <a:lnTo>
                    <a:pt x="185836" y="21598"/>
                  </a:lnTo>
                  <a:cubicBezTo>
                    <a:pt x="193616" y="8226"/>
                    <a:pt x="207919" y="0"/>
                    <a:pt x="223389" y="0"/>
                  </a:cubicBezTo>
                  <a:lnTo>
                    <a:pt x="1290763" y="0"/>
                  </a:lnTo>
                  <a:cubicBezTo>
                    <a:pt x="1306233" y="0"/>
                    <a:pt x="1320536" y="8226"/>
                    <a:pt x="1328316" y="21598"/>
                  </a:cubicBezTo>
                  <a:lnTo>
                    <a:pt x="1506384" y="327652"/>
                  </a:lnTo>
                  <a:cubicBezTo>
                    <a:pt x="1514152" y="341003"/>
                    <a:pt x="1514152" y="357497"/>
                    <a:pt x="1506384" y="370848"/>
                  </a:cubicBezTo>
                  <a:close/>
                </a:path>
              </a:pathLst>
            </a:custGeom>
            <a:gradFill rotWithShape="1">
              <a:gsLst>
                <a:gs pos="0">
                  <a:srgbClr val="F5D60A">
                    <a:alpha val="100000"/>
                  </a:srgbClr>
                </a:gs>
                <a:gs pos="100000">
                  <a:srgbClr val="8372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-2952733">
            <a:off x="4470893" y="6289538"/>
            <a:ext cx="14073358" cy="6451356"/>
            <a:chOff x="0" y="0"/>
            <a:chExt cx="1523748" cy="698500"/>
          </a:xfrm>
        </p:grpSpPr>
        <p:sp>
          <p:nvSpPr>
            <p:cNvPr id="10" name="Freeform 10"/>
            <p:cNvSpPr/>
            <p:nvPr/>
          </p:nvSpPr>
          <p:spPr>
            <a:xfrm>
              <a:off x="6232" y="0"/>
              <a:ext cx="1511283" cy="698500"/>
            </a:xfrm>
            <a:custGeom>
              <a:avLst/>
              <a:gdLst/>
              <a:ahLst/>
              <a:cxnLst/>
              <a:rect l="l" t="t" r="r" b="b"/>
              <a:pathLst>
                <a:path w="1511283" h="698500">
                  <a:moveTo>
                    <a:pt x="1501194" y="377304"/>
                  </a:moveTo>
                  <a:lnTo>
                    <a:pt x="1330638" y="670446"/>
                  </a:lnTo>
                  <a:cubicBezTo>
                    <a:pt x="1320533" y="687815"/>
                    <a:pt x="1301954" y="698500"/>
                    <a:pt x="1281860" y="698500"/>
                  </a:cubicBezTo>
                  <a:lnTo>
                    <a:pt x="229425" y="698500"/>
                  </a:lnTo>
                  <a:cubicBezTo>
                    <a:pt x="209330" y="698500"/>
                    <a:pt x="190751" y="687815"/>
                    <a:pt x="180646" y="670446"/>
                  </a:cubicBezTo>
                  <a:lnTo>
                    <a:pt x="10090" y="377304"/>
                  </a:lnTo>
                  <a:cubicBezTo>
                    <a:pt x="0" y="359962"/>
                    <a:pt x="0" y="338538"/>
                    <a:pt x="10090" y="321196"/>
                  </a:cubicBezTo>
                  <a:lnTo>
                    <a:pt x="180646" y="28054"/>
                  </a:lnTo>
                  <a:cubicBezTo>
                    <a:pt x="190751" y="10685"/>
                    <a:pt x="209330" y="0"/>
                    <a:pt x="229425" y="0"/>
                  </a:cubicBezTo>
                  <a:lnTo>
                    <a:pt x="1281860" y="0"/>
                  </a:lnTo>
                  <a:cubicBezTo>
                    <a:pt x="1301954" y="0"/>
                    <a:pt x="1320533" y="10685"/>
                    <a:pt x="1330638" y="28054"/>
                  </a:cubicBezTo>
                  <a:lnTo>
                    <a:pt x="1501194" y="321196"/>
                  </a:lnTo>
                  <a:cubicBezTo>
                    <a:pt x="1511284" y="338538"/>
                    <a:pt x="1511284" y="359962"/>
                    <a:pt x="1501194" y="377304"/>
                  </a:cubicBezTo>
                  <a:close/>
                </a:path>
              </a:pathLst>
            </a:custGeom>
            <a:gradFill rotWithShape="1">
              <a:gsLst>
                <a:gs pos="0">
                  <a:srgbClr val="020D47">
                    <a:alpha val="100000"/>
                  </a:srgbClr>
                </a:gs>
                <a:gs pos="100000">
                  <a:srgbClr val="020D4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-2768637">
            <a:off x="6952177" y="1888821"/>
            <a:ext cx="11500734" cy="7808097"/>
            <a:chOff x="0" y="0"/>
            <a:chExt cx="1523748" cy="698500"/>
          </a:xfrm>
        </p:grpSpPr>
        <p:sp>
          <p:nvSpPr>
            <p:cNvPr id="13" name="Freeform 13"/>
            <p:cNvSpPr/>
            <p:nvPr/>
          </p:nvSpPr>
          <p:spPr>
            <a:xfrm>
              <a:off x="5150" y="0"/>
              <a:ext cx="1513449" cy="698500"/>
            </a:xfrm>
            <a:custGeom>
              <a:avLst/>
              <a:gdLst/>
              <a:ahLst/>
              <a:cxnLst/>
              <a:rect l="l" t="t" r="r" b="b"/>
              <a:pathLst>
                <a:path w="1513449" h="698500">
                  <a:moveTo>
                    <a:pt x="1505112" y="372429"/>
                  </a:moveTo>
                  <a:lnTo>
                    <a:pt x="1328884" y="675321"/>
                  </a:lnTo>
                  <a:cubicBezTo>
                    <a:pt x="1320535" y="689672"/>
                    <a:pt x="1305184" y="698500"/>
                    <a:pt x="1288581" y="698500"/>
                  </a:cubicBezTo>
                  <a:lnTo>
                    <a:pt x="224867" y="698500"/>
                  </a:lnTo>
                  <a:cubicBezTo>
                    <a:pt x="208264" y="698500"/>
                    <a:pt x="192913" y="689672"/>
                    <a:pt x="184564" y="675321"/>
                  </a:cubicBezTo>
                  <a:lnTo>
                    <a:pt x="8336" y="372429"/>
                  </a:lnTo>
                  <a:cubicBezTo>
                    <a:pt x="0" y="358101"/>
                    <a:pt x="0" y="340399"/>
                    <a:pt x="8336" y="326071"/>
                  </a:cubicBezTo>
                  <a:lnTo>
                    <a:pt x="184564" y="23179"/>
                  </a:lnTo>
                  <a:cubicBezTo>
                    <a:pt x="192913" y="8828"/>
                    <a:pt x="208264" y="0"/>
                    <a:pt x="224867" y="0"/>
                  </a:cubicBezTo>
                  <a:lnTo>
                    <a:pt x="1288581" y="0"/>
                  </a:lnTo>
                  <a:cubicBezTo>
                    <a:pt x="1305184" y="0"/>
                    <a:pt x="1320535" y="8828"/>
                    <a:pt x="1328884" y="23179"/>
                  </a:cubicBezTo>
                  <a:lnTo>
                    <a:pt x="1505112" y="326071"/>
                  </a:lnTo>
                  <a:cubicBezTo>
                    <a:pt x="1513449" y="340399"/>
                    <a:pt x="1513449" y="358101"/>
                    <a:pt x="1505112" y="372429"/>
                  </a:cubicBezTo>
                  <a:close/>
                </a:path>
              </a:pathLst>
            </a:custGeom>
            <a:gradFill rotWithShape="1">
              <a:gsLst>
                <a:gs pos="0">
                  <a:srgbClr val="F5D60A">
                    <a:alpha val="100000"/>
                  </a:srgbClr>
                </a:gs>
                <a:gs pos="100000">
                  <a:srgbClr val="A18C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8287842" y="3715864"/>
            <a:ext cx="5118412" cy="5118412"/>
          </a:xfrm>
          <a:custGeom>
            <a:avLst/>
            <a:gdLst/>
            <a:ahLst/>
            <a:cxnLst/>
            <a:rect l="l" t="t" r="r" b="b"/>
            <a:pathLst>
              <a:path w="5118412" h="5118412">
                <a:moveTo>
                  <a:pt x="0" y="0"/>
                </a:moveTo>
                <a:lnTo>
                  <a:pt x="5118411" y="0"/>
                </a:lnTo>
                <a:lnTo>
                  <a:pt x="5118411" y="5118412"/>
                </a:lnTo>
                <a:lnTo>
                  <a:pt x="0" y="51184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8869938" y="4297960"/>
            <a:ext cx="3954220" cy="3954220"/>
            <a:chOff x="0" y="0"/>
            <a:chExt cx="6350889" cy="6350889"/>
          </a:xfrm>
        </p:grpSpPr>
        <p:sp>
          <p:nvSpPr>
            <p:cNvPr id="19" name="Freeform 19"/>
            <p:cNvSpPr/>
            <p:nvPr/>
          </p:nvSpPr>
          <p:spPr>
            <a:xfrm>
              <a:off x="63500" y="63500"/>
              <a:ext cx="6223889" cy="6223762"/>
            </a:xfrm>
            <a:custGeom>
              <a:avLst/>
              <a:gdLst/>
              <a:ahLst/>
              <a:cxnLst/>
              <a:rect l="l" t="t" r="r" b="b"/>
              <a:pathLst>
                <a:path w="6223889" h="6223762">
                  <a:moveTo>
                    <a:pt x="6223889" y="3111881"/>
                  </a:moveTo>
                  <a:cubicBezTo>
                    <a:pt x="6223889" y="4830572"/>
                    <a:pt x="4830572" y="6223762"/>
                    <a:pt x="3112008" y="6223762"/>
                  </a:cubicBezTo>
                  <a:cubicBezTo>
                    <a:pt x="1393444" y="6223762"/>
                    <a:pt x="0" y="4830572"/>
                    <a:pt x="0" y="3111881"/>
                  </a:cubicBezTo>
                  <a:cubicBezTo>
                    <a:pt x="0" y="1393190"/>
                    <a:pt x="1393317" y="0"/>
                    <a:pt x="3111881" y="0"/>
                  </a:cubicBezTo>
                  <a:cubicBezTo>
                    <a:pt x="4830445" y="0"/>
                    <a:pt x="6223889" y="1393317"/>
                    <a:pt x="6223889" y="3111881"/>
                  </a:cubicBezTo>
                  <a:close/>
                </a:path>
              </a:pathLst>
            </a:custGeom>
            <a:blipFill>
              <a:blip r:embed="rId6"/>
              <a:stretch>
                <a:fillRect l="-28583" r="-28583"/>
              </a:stretch>
            </a:blip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350889" cy="6350762"/>
            </a:xfrm>
            <a:custGeom>
              <a:avLst/>
              <a:gdLst/>
              <a:ahLst/>
              <a:cxnLst/>
              <a:rect l="l" t="t" r="r" b="b"/>
              <a:pathLst>
                <a:path w="6350889" h="6350762">
                  <a:moveTo>
                    <a:pt x="6350889" y="3175381"/>
                  </a:moveTo>
                  <a:cubicBezTo>
                    <a:pt x="6350889" y="4023614"/>
                    <a:pt x="6020562" y="4821047"/>
                    <a:pt x="5420868" y="5420741"/>
                  </a:cubicBezTo>
                  <a:cubicBezTo>
                    <a:pt x="4821174" y="6020436"/>
                    <a:pt x="4023741" y="6350762"/>
                    <a:pt x="3175508" y="6350762"/>
                  </a:cubicBezTo>
                  <a:cubicBezTo>
                    <a:pt x="2327275" y="6350762"/>
                    <a:pt x="1529842" y="6020435"/>
                    <a:pt x="930148" y="5420741"/>
                  </a:cubicBezTo>
                  <a:cubicBezTo>
                    <a:pt x="330327" y="4821047"/>
                    <a:pt x="0" y="4023614"/>
                    <a:pt x="0" y="3175381"/>
                  </a:cubicBezTo>
                  <a:cubicBezTo>
                    <a:pt x="0" y="2327148"/>
                    <a:pt x="330327" y="1529715"/>
                    <a:pt x="930021" y="930021"/>
                  </a:cubicBezTo>
                  <a:cubicBezTo>
                    <a:pt x="1529715" y="330327"/>
                    <a:pt x="2327275" y="0"/>
                    <a:pt x="3175381" y="0"/>
                  </a:cubicBezTo>
                  <a:cubicBezTo>
                    <a:pt x="4023614" y="0"/>
                    <a:pt x="4821047" y="330327"/>
                    <a:pt x="5420741" y="930021"/>
                  </a:cubicBezTo>
                  <a:cubicBezTo>
                    <a:pt x="6020562" y="1529842"/>
                    <a:pt x="6350889" y="2327275"/>
                    <a:pt x="6350889" y="3175381"/>
                  </a:cubicBezTo>
                  <a:close/>
                </a:path>
              </a:pathLst>
            </a:custGeom>
            <a:blipFill>
              <a:blip r:embed="rId7"/>
              <a:stretch>
                <a:fillRect l="-30" r="-30"/>
              </a:stretch>
            </a:blipFill>
          </p:spPr>
        </p:sp>
      </p:grpSp>
      <p:grpSp>
        <p:nvGrpSpPr>
          <p:cNvPr id="21" name="Group 21"/>
          <p:cNvGrpSpPr/>
          <p:nvPr/>
        </p:nvGrpSpPr>
        <p:grpSpPr>
          <a:xfrm rot="2496655">
            <a:off x="5540325" y="7200316"/>
            <a:ext cx="104401" cy="4150774"/>
            <a:chOff x="0" y="0"/>
            <a:chExt cx="27497" cy="109320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497" cy="1093208"/>
            </a:xfrm>
            <a:custGeom>
              <a:avLst/>
              <a:gdLst/>
              <a:ahLst/>
              <a:cxnLst/>
              <a:rect l="l" t="t" r="r" b="b"/>
              <a:pathLst>
                <a:path w="27497" h="1093208">
                  <a:moveTo>
                    <a:pt x="0" y="0"/>
                  </a:moveTo>
                  <a:lnTo>
                    <a:pt x="27497" y="0"/>
                  </a:lnTo>
                  <a:lnTo>
                    <a:pt x="27497" y="1093208"/>
                  </a:lnTo>
                  <a:lnTo>
                    <a:pt x="0" y="1093208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27497" cy="11313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 rot="2496655">
            <a:off x="16558745" y="7709077"/>
            <a:ext cx="125446" cy="5656806"/>
            <a:chOff x="0" y="0"/>
            <a:chExt cx="33039" cy="148985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3039" cy="1489858"/>
            </a:xfrm>
            <a:custGeom>
              <a:avLst/>
              <a:gdLst/>
              <a:ahLst/>
              <a:cxnLst/>
              <a:rect l="l" t="t" r="r" b="b"/>
              <a:pathLst>
                <a:path w="33039" h="1489858">
                  <a:moveTo>
                    <a:pt x="0" y="0"/>
                  </a:moveTo>
                  <a:lnTo>
                    <a:pt x="33039" y="0"/>
                  </a:lnTo>
                  <a:lnTo>
                    <a:pt x="33039" y="1489858"/>
                  </a:lnTo>
                  <a:lnTo>
                    <a:pt x="0" y="1489858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33039" cy="1527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8182338">
            <a:off x="11959085" y="-2221161"/>
            <a:ext cx="151226" cy="5241759"/>
            <a:chOff x="0" y="0"/>
            <a:chExt cx="39829" cy="138054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9829" cy="1380546"/>
            </a:xfrm>
            <a:custGeom>
              <a:avLst/>
              <a:gdLst/>
              <a:ahLst/>
              <a:cxnLst/>
              <a:rect l="l" t="t" r="r" b="b"/>
              <a:pathLst>
                <a:path w="39829" h="1380546">
                  <a:moveTo>
                    <a:pt x="0" y="0"/>
                  </a:moveTo>
                  <a:lnTo>
                    <a:pt x="39829" y="0"/>
                  </a:lnTo>
                  <a:lnTo>
                    <a:pt x="39829" y="1380546"/>
                  </a:lnTo>
                  <a:lnTo>
                    <a:pt x="0" y="138054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39829" cy="1418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5400000">
            <a:off x="10313223" y="6951473"/>
            <a:ext cx="143428" cy="6042633"/>
            <a:chOff x="0" y="0"/>
            <a:chExt cx="37775" cy="1591475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7775" cy="1591475"/>
            </a:xfrm>
            <a:custGeom>
              <a:avLst/>
              <a:gdLst/>
              <a:ahLst/>
              <a:cxnLst/>
              <a:rect l="l" t="t" r="r" b="b"/>
              <a:pathLst>
                <a:path w="37775" h="1591475">
                  <a:moveTo>
                    <a:pt x="0" y="0"/>
                  </a:moveTo>
                  <a:lnTo>
                    <a:pt x="37775" y="0"/>
                  </a:lnTo>
                  <a:lnTo>
                    <a:pt x="37775" y="1591475"/>
                  </a:lnTo>
                  <a:lnTo>
                    <a:pt x="0" y="1591475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37775" cy="1629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Freeform 33"/>
          <p:cNvSpPr/>
          <p:nvPr/>
        </p:nvSpPr>
        <p:spPr>
          <a:xfrm rot="-2811459">
            <a:off x="6899522" y="6991161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 rot="-2935178">
            <a:off x="9140217" y="262078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 rot="-2935178">
            <a:off x="17422526" y="8810592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13636328" y="9852373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 flipV="1">
            <a:off x="-1215091" y="8158798"/>
            <a:ext cx="4104513" cy="4114800"/>
          </a:xfrm>
          <a:custGeom>
            <a:avLst/>
            <a:gdLst/>
            <a:ahLst/>
            <a:cxnLst/>
            <a:rect l="l" t="t" r="r" b="b"/>
            <a:pathLst>
              <a:path w="4104513" h="4114800">
                <a:moveTo>
                  <a:pt x="0" y="4114800"/>
                </a:moveTo>
                <a:lnTo>
                  <a:pt x="4104513" y="4114800"/>
                </a:lnTo>
                <a:lnTo>
                  <a:pt x="4104513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2">
              <a:alphaModFix amt="13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9429918" y="704125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5"/>
                </a:lnTo>
                <a:lnTo>
                  <a:pt x="0" y="30937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9" name="Freeform 39"/>
          <p:cNvSpPr/>
          <p:nvPr/>
        </p:nvSpPr>
        <p:spPr>
          <a:xfrm flipH="1">
            <a:off x="8697457" y="9103612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1066812" y="0"/>
                </a:moveTo>
                <a:lnTo>
                  <a:pt x="0" y="0"/>
                </a:lnTo>
                <a:lnTo>
                  <a:pt x="0" y="309376"/>
                </a:lnTo>
                <a:lnTo>
                  <a:pt x="1066812" y="309376"/>
                </a:lnTo>
                <a:lnTo>
                  <a:pt x="1066812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40" name="Group 40"/>
          <p:cNvGrpSpPr/>
          <p:nvPr/>
        </p:nvGrpSpPr>
        <p:grpSpPr>
          <a:xfrm>
            <a:off x="-384906" y="5030504"/>
            <a:ext cx="7394661" cy="751036"/>
            <a:chOff x="0" y="0"/>
            <a:chExt cx="1947565" cy="197804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947565" cy="197804"/>
            </a:xfrm>
            <a:custGeom>
              <a:avLst/>
              <a:gdLst/>
              <a:ahLst/>
              <a:cxnLst/>
              <a:rect l="l" t="t" r="r" b="b"/>
              <a:pathLst>
                <a:path w="1947565" h="197804">
                  <a:moveTo>
                    <a:pt x="98902" y="0"/>
                  </a:moveTo>
                  <a:lnTo>
                    <a:pt x="1848663" y="0"/>
                  </a:lnTo>
                  <a:cubicBezTo>
                    <a:pt x="1903285" y="0"/>
                    <a:pt x="1947565" y="44280"/>
                    <a:pt x="1947565" y="98902"/>
                  </a:cubicBezTo>
                  <a:lnTo>
                    <a:pt x="1947565" y="98902"/>
                  </a:lnTo>
                  <a:cubicBezTo>
                    <a:pt x="1947565" y="153524"/>
                    <a:pt x="1903285" y="197804"/>
                    <a:pt x="1848663" y="197804"/>
                  </a:cubicBezTo>
                  <a:lnTo>
                    <a:pt x="98902" y="197804"/>
                  </a:lnTo>
                  <a:cubicBezTo>
                    <a:pt x="44280" y="197804"/>
                    <a:pt x="0" y="153524"/>
                    <a:pt x="0" y="98902"/>
                  </a:cubicBezTo>
                  <a:lnTo>
                    <a:pt x="0" y="98902"/>
                  </a:lnTo>
                  <a:cubicBezTo>
                    <a:pt x="0" y="44280"/>
                    <a:pt x="44280" y="0"/>
                    <a:pt x="98902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38100"/>
              <a:ext cx="1947565" cy="2359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3" name="Freeform 43"/>
          <p:cNvSpPr/>
          <p:nvPr/>
        </p:nvSpPr>
        <p:spPr>
          <a:xfrm>
            <a:off x="734384" y="8762533"/>
            <a:ext cx="434163" cy="434163"/>
          </a:xfrm>
          <a:custGeom>
            <a:avLst/>
            <a:gdLst/>
            <a:ahLst/>
            <a:cxnLst/>
            <a:rect l="l" t="t" r="r" b="b"/>
            <a:pathLst>
              <a:path w="434163" h="434163">
                <a:moveTo>
                  <a:pt x="0" y="0"/>
                </a:moveTo>
                <a:lnTo>
                  <a:pt x="434163" y="0"/>
                </a:lnTo>
                <a:lnTo>
                  <a:pt x="434163" y="434162"/>
                </a:lnTo>
                <a:lnTo>
                  <a:pt x="0" y="43416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=""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grpSp>
        <p:nvGrpSpPr>
          <p:cNvPr id="44" name="Group 44"/>
          <p:cNvGrpSpPr/>
          <p:nvPr/>
        </p:nvGrpSpPr>
        <p:grpSpPr>
          <a:xfrm>
            <a:off x="1028700" y="6391140"/>
            <a:ext cx="4104422" cy="1987326"/>
            <a:chOff x="0" y="0"/>
            <a:chExt cx="1045532" cy="408304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45532" cy="408304"/>
            </a:xfrm>
            <a:custGeom>
              <a:avLst/>
              <a:gdLst/>
              <a:ahLst/>
              <a:cxnLst/>
              <a:rect l="l" t="t" r="r" b="b"/>
              <a:pathLst>
                <a:path w="1045532" h="408304">
                  <a:moveTo>
                    <a:pt x="44855" y="0"/>
                  </a:moveTo>
                  <a:lnTo>
                    <a:pt x="1000677" y="0"/>
                  </a:lnTo>
                  <a:cubicBezTo>
                    <a:pt x="1012573" y="0"/>
                    <a:pt x="1023982" y="4726"/>
                    <a:pt x="1032394" y="13138"/>
                  </a:cubicBezTo>
                  <a:cubicBezTo>
                    <a:pt x="1040806" y="21550"/>
                    <a:pt x="1045532" y="32959"/>
                    <a:pt x="1045532" y="44855"/>
                  </a:cubicBezTo>
                  <a:lnTo>
                    <a:pt x="1045532" y="363449"/>
                  </a:lnTo>
                  <a:cubicBezTo>
                    <a:pt x="1045532" y="375345"/>
                    <a:pt x="1040806" y="386754"/>
                    <a:pt x="1032394" y="395166"/>
                  </a:cubicBezTo>
                  <a:cubicBezTo>
                    <a:pt x="1023982" y="403578"/>
                    <a:pt x="1012573" y="408304"/>
                    <a:pt x="1000677" y="408304"/>
                  </a:cubicBezTo>
                  <a:lnTo>
                    <a:pt x="44855" y="408304"/>
                  </a:lnTo>
                  <a:cubicBezTo>
                    <a:pt x="20082" y="408304"/>
                    <a:pt x="0" y="388221"/>
                    <a:pt x="0" y="363449"/>
                  </a:cubicBezTo>
                  <a:lnTo>
                    <a:pt x="0" y="44855"/>
                  </a:lnTo>
                  <a:cubicBezTo>
                    <a:pt x="0" y="32959"/>
                    <a:pt x="4726" y="21550"/>
                    <a:pt x="13138" y="13138"/>
                  </a:cubicBezTo>
                  <a:cubicBezTo>
                    <a:pt x="21550" y="4726"/>
                    <a:pt x="32959" y="0"/>
                    <a:pt x="448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rnd">
              <a:solidFill>
                <a:srgbClr val="FFE012"/>
              </a:solidFill>
              <a:prstDash val="solid"/>
              <a:round/>
            </a:ln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045532" cy="4464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4471190" y="6270422"/>
            <a:ext cx="701878" cy="701878"/>
            <a:chOff x="0" y="0"/>
            <a:chExt cx="812800" cy="8128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8231614" y="3062614"/>
            <a:ext cx="391889" cy="391889"/>
            <a:chOff x="0" y="0"/>
            <a:chExt cx="812800" cy="81280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8357385" y="1668839"/>
            <a:ext cx="680143" cy="680143"/>
            <a:chOff x="0" y="0"/>
            <a:chExt cx="812800" cy="81280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6535143" y="6377610"/>
            <a:ext cx="391889" cy="391889"/>
            <a:chOff x="0" y="0"/>
            <a:chExt cx="812800" cy="8128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5500936" y="7349259"/>
            <a:ext cx="680143" cy="680143"/>
            <a:chOff x="0" y="0"/>
            <a:chExt cx="812800" cy="8128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2" name="Freeform 62"/>
          <p:cNvSpPr/>
          <p:nvPr/>
        </p:nvSpPr>
        <p:spPr>
          <a:xfrm>
            <a:off x="470967" y="255320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  <p:sp>
        <p:nvSpPr>
          <p:cNvPr id="63" name="TextBox 63"/>
          <p:cNvSpPr txBox="1"/>
          <p:nvPr/>
        </p:nvSpPr>
        <p:spPr>
          <a:xfrm>
            <a:off x="367930" y="3696814"/>
            <a:ext cx="6827984" cy="848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49"/>
              </a:lnSpc>
            </a:pPr>
            <a:r>
              <a:rPr lang="en-US" sz="5796" b="1" spc="-173" dirty="0">
                <a:solidFill>
                  <a:srgbClr val="FFE012"/>
                </a:solidFill>
                <a:latin typeface="Poppins Bold"/>
                <a:ea typeface="Poppins Bold"/>
                <a:cs typeface="Poppins Bold"/>
                <a:sym typeface="Poppins Bold"/>
              </a:rPr>
              <a:t>    AI in education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-52457" y="1593654"/>
            <a:ext cx="7668757" cy="1956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57"/>
              </a:lnSpc>
              <a:spcBef>
                <a:spcPct val="0"/>
              </a:spcBef>
            </a:pPr>
            <a:r>
              <a:rPr lang="en-US" sz="546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 2-days National Level Hackathon on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-152400" y="5074976"/>
            <a:ext cx="685800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597"/>
              </a:lnSpc>
              <a:spcBef>
                <a:spcPct val="0"/>
              </a:spcBef>
            </a:pPr>
            <a:r>
              <a:rPr lang="en-US" sz="3200" dirty="0" smtClean="0"/>
              <a:t>E-learning and Content Recommendation</a:t>
            </a:r>
            <a:endParaRPr lang="en-US" sz="3200" dirty="0"/>
          </a:p>
          <a:p>
            <a:pPr algn="l">
              <a:lnSpc>
                <a:spcPts val="4597"/>
              </a:lnSpc>
              <a:spcBef>
                <a:spcPct val="0"/>
              </a:spcBef>
            </a:pPr>
            <a:endParaRPr lang="en-US" sz="3283" b="1" spc="328" dirty="0">
              <a:solidFill>
                <a:srgbClr val="020D47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66" name="TextBox 66"/>
          <p:cNvSpPr txBox="1"/>
          <p:nvPr/>
        </p:nvSpPr>
        <p:spPr>
          <a:xfrm>
            <a:off x="1325762" y="8756119"/>
            <a:ext cx="5133180" cy="372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  <a:spcBef>
                <a:spcPct val="0"/>
              </a:spcBef>
            </a:pPr>
            <a:r>
              <a:rPr lang="en-US" sz="21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www.samadhan.sistec.ac.in/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334101" y="6855103"/>
            <a:ext cx="3063983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4"/>
              </a:lnSpc>
              <a:spcBef>
                <a:spcPct val="0"/>
              </a:spcBef>
            </a:pPr>
            <a:r>
              <a:rPr lang="en-US" sz="2481" b="1" dirty="0" smtClean="0">
                <a:solidFill>
                  <a:srgbClr val="FFE012"/>
                </a:solidFill>
                <a:latin typeface="Poppins Bold"/>
                <a:ea typeface="Poppins Bold"/>
                <a:cs typeface="Poppins Bold"/>
                <a:sym typeface="Poppins Bold"/>
              </a:rPr>
              <a:t>Ashish Sharma</a:t>
            </a:r>
            <a:endParaRPr lang="en-US" sz="2481" b="1" dirty="0">
              <a:solidFill>
                <a:srgbClr val="FFE012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68" name="TextBox 68"/>
          <p:cNvSpPr txBox="1"/>
          <p:nvPr/>
        </p:nvSpPr>
        <p:spPr>
          <a:xfrm>
            <a:off x="1334101" y="7280816"/>
            <a:ext cx="2875140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  <a:spcBef>
                <a:spcPct val="0"/>
              </a:spcBef>
            </a:pPr>
            <a:r>
              <a:rPr lang="en-US" sz="2120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Date : 05-09-25</a:t>
            </a:r>
            <a:endParaRPr lang="en-US" sz="212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" name="TextBox 69"/>
          <p:cNvSpPr txBox="1"/>
          <p:nvPr/>
        </p:nvSpPr>
        <p:spPr>
          <a:xfrm>
            <a:off x="1318818" y="7648157"/>
            <a:ext cx="3679637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  <a:spcBef>
                <a:spcPct val="0"/>
              </a:spcBef>
            </a:pPr>
            <a:r>
              <a:rPr lang="en-US" sz="212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College </a:t>
            </a:r>
            <a:r>
              <a:rPr lang="en-US" sz="2120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Address : Gandhi </a:t>
            </a:r>
            <a:r>
              <a:rPr lang="en-US" sz="2120" dirty="0" err="1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Nagar,Bhopal</a:t>
            </a:r>
            <a:endParaRPr lang="en-US" sz="212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0" name="TextBox 67">
            <a:extLst>
              <a:ext uri="{FF2B5EF4-FFF2-40B4-BE49-F238E27FC236}">
                <a16:creationId xmlns="" xmlns:a16="http://schemas.microsoft.com/office/drawing/2014/main" id="{B3A4C537-84BD-441F-02CC-EDCECE3E3FE8}"/>
              </a:ext>
            </a:extLst>
          </p:cNvPr>
          <p:cNvSpPr txBox="1"/>
          <p:nvPr/>
        </p:nvSpPr>
        <p:spPr>
          <a:xfrm>
            <a:off x="1325937" y="6493989"/>
            <a:ext cx="3063983" cy="421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4"/>
              </a:lnSpc>
              <a:spcBef>
                <a:spcPct val="0"/>
              </a:spcBef>
            </a:pPr>
            <a:r>
              <a:rPr lang="en-US" sz="2481" b="1" dirty="0">
                <a:solidFill>
                  <a:srgbClr val="FFE012"/>
                </a:solidFill>
                <a:latin typeface="Poppins Bold"/>
                <a:ea typeface="Poppins Bold"/>
                <a:cs typeface="Poppins Bold"/>
                <a:sym typeface="Poppins Bold"/>
              </a:rPr>
              <a:t>code Storm ⚡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42308" y="605856"/>
            <a:ext cx="11359450" cy="887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sz="6600" dirty="0">
                <a:solidFill>
                  <a:srgbClr val="FFFF00"/>
                </a:solidFill>
              </a:rPr>
              <a:t>Conclusion</a:t>
            </a:r>
            <a:endParaRPr lang="en-US" sz="6188" b="1" dirty="0">
              <a:solidFill>
                <a:srgbClr val="FFFF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3543126"/>
            <a:ext cx="16230600" cy="203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Solution </a:t>
            </a:r>
            <a:r>
              <a:rPr lang="en-US" sz="4400" dirty="0">
                <a:solidFill>
                  <a:schemeClr val="bg1"/>
                </a:solidFill>
              </a:rPr>
              <a:t>bridges gap in personalized e-learning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Benefits </a:t>
            </a:r>
            <a:r>
              <a:rPr lang="en-US" sz="4400" dirty="0">
                <a:solidFill>
                  <a:schemeClr val="bg1"/>
                </a:solidFill>
              </a:rPr>
              <a:t>students, teachers, and institutions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Future-ready </a:t>
            </a:r>
            <a:r>
              <a:rPr lang="en-US" sz="4400" dirty="0">
                <a:solidFill>
                  <a:schemeClr val="bg1"/>
                </a:solidFill>
              </a:rPr>
              <a:t>step towards AI-driven education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62">
            <a:extLst>
              <a:ext uri="{FF2B5EF4-FFF2-40B4-BE49-F238E27FC236}">
                <a16:creationId xmlns="" xmlns:a16="http://schemas.microsoft.com/office/drawing/2014/main" id="{7F9566E8-76F6-5BD7-1C2F-6D11BD707FD9}"/>
              </a:ext>
            </a:extLst>
          </p:cNvPr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03028" y="-776764"/>
            <a:ext cx="7121405" cy="6119958"/>
            <a:chOff x="0" y="0"/>
            <a:chExt cx="812800" cy="698500"/>
          </a:xfrm>
        </p:grpSpPr>
        <p:sp>
          <p:nvSpPr>
            <p:cNvPr id="3" name="Freeform 3"/>
            <p:cNvSpPr/>
            <p:nvPr/>
          </p:nvSpPr>
          <p:spPr>
            <a:xfrm>
              <a:off x="6054" y="0"/>
              <a:ext cx="800692" cy="698500"/>
            </a:xfrm>
            <a:custGeom>
              <a:avLst/>
              <a:gdLst/>
              <a:ahLst/>
              <a:cxnLst/>
              <a:rect l="l" t="t" r="r" b="b"/>
              <a:pathLst>
                <a:path w="800692" h="698500">
                  <a:moveTo>
                    <a:pt x="790891" y="376500"/>
                  </a:moveTo>
                  <a:lnTo>
                    <a:pt x="619401" y="671250"/>
                  </a:lnTo>
                  <a:cubicBezTo>
                    <a:pt x="609585" y="688121"/>
                    <a:pt x="591538" y="698500"/>
                    <a:pt x="572019" y="698500"/>
                  </a:cubicBezTo>
                  <a:lnTo>
                    <a:pt x="228673" y="698500"/>
                  </a:lnTo>
                  <a:cubicBezTo>
                    <a:pt x="209154" y="698500"/>
                    <a:pt x="191107" y="688121"/>
                    <a:pt x="181291" y="671250"/>
                  </a:cubicBezTo>
                  <a:lnTo>
                    <a:pt x="9801" y="376500"/>
                  </a:lnTo>
                  <a:cubicBezTo>
                    <a:pt x="0" y="359655"/>
                    <a:pt x="0" y="338845"/>
                    <a:pt x="9801" y="322000"/>
                  </a:cubicBezTo>
                  <a:lnTo>
                    <a:pt x="181291" y="27250"/>
                  </a:lnTo>
                  <a:cubicBezTo>
                    <a:pt x="191107" y="10379"/>
                    <a:pt x="209154" y="0"/>
                    <a:pt x="228673" y="0"/>
                  </a:cubicBezTo>
                  <a:lnTo>
                    <a:pt x="572019" y="0"/>
                  </a:lnTo>
                  <a:cubicBezTo>
                    <a:pt x="591538" y="0"/>
                    <a:pt x="609585" y="10379"/>
                    <a:pt x="619401" y="27250"/>
                  </a:cubicBezTo>
                  <a:lnTo>
                    <a:pt x="790891" y="322000"/>
                  </a:lnTo>
                  <a:cubicBezTo>
                    <a:pt x="800692" y="338845"/>
                    <a:pt x="800692" y="359655"/>
                    <a:pt x="790891" y="37650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403028" y="5112504"/>
            <a:ext cx="8342708" cy="7169515"/>
            <a:chOff x="0" y="0"/>
            <a:chExt cx="812800" cy="698500"/>
          </a:xfrm>
        </p:grpSpPr>
        <p:sp>
          <p:nvSpPr>
            <p:cNvPr id="6" name="Freeform 6"/>
            <p:cNvSpPr/>
            <p:nvPr/>
          </p:nvSpPr>
          <p:spPr>
            <a:xfrm>
              <a:off x="5168" y="0"/>
              <a:ext cx="802465" cy="698500"/>
            </a:xfrm>
            <a:custGeom>
              <a:avLst/>
              <a:gdLst/>
              <a:ahLst/>
              <a:cxnLst/>
              <a:rect l="l" t="t" r="r" b="b"/>
              <a:pathLst>
                <a:path w="802465" h="698500">
                  <a:moveTo>
                    <a:pt x="794098" y="372511"/>
                  </a:moveTo>
                  <a:lnTo>
                    <a:pt x="617966" y="675239"/>
                  </a:lnTo>
                  <a:cubicBezTo>
                    <a:pt x="609587" y="689640"/>
                    <a:pt x="594182" y="698500"/>
                    <a:pt x="577520" y="698500"/>
                  </a:cubicBezTo>
                  <a:lnTo>
                    <a:pt x="224944" y="698500"/>
                  </a:lnTo>
                  <a:cubicBezTo>
                    <a:pt x="208282" y="698500"/>
                    <a:pt x="192877" y="689640"/>
                    <a:pt x="184498" y="675239"/>
                  </a:cubicBezTo>
                  <a:lnTo>
                    <a:pt x="8366" y="372511"/>
                  </a:lnTo>
                  <a:cubicBezTo>
                    <a:pt x="0" y="358132"/>
                    <a:pt x="0" y="340368"/>
                    <a:pt x="8366" y="325989"/>
                  </a:cubicBezTo>
                  <a:lnTo>
                    <a:pt x="184498" y="23261"/>
                  </a:lnTo>
                  <a:cubicBezTo>
                    <a:pt x="192877" y="8860"/>
                    <a:pt x="208282" y="0"/>
                    <a:pt x="224944" y="0"/>
                  </a:cubicBezTo>
                  <a:lnTo>
                    <a:pt x="577520" y="0"/>
                  </a:lnTo>
                  <a:cubicBezTo>
                    <a:pt x="594182" y="0"/>
                    <a:pt x="609587" y="8860"/>
                    <a:pt x="617966" y="23261"/>
                  </a:cubicBezTo>
                  <a:lnTo>
                    <a:pt x="794098" y="325989"/>
                  </a:lnTo>
                  <a:cubicBezTo>
                    <a:pt x="802464" y="340368"/>
                    <a:pt x="802464" y="358132"/>
                    <a:pt x="794098" y="372511"/>
                  </a:cubicBezTo>
                  <a:close/>
                </a:path>
              </a:pathLst>
            </a:custGeom>
            <a:solidFill>
              <a:srgbClr val="FFE01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946189" y="1589738"/>
            <a:ext cx="8207729" cy="7107523"/>
            <a:chOff x="0" y="0"/>
            <a:chExt cx="4282440" cy="3708400"/>
          </a:xfrm>
        </p:grpSpPr>
        <p:sp>
          <p:nvSpPr>
            <p:cNvPr id="9" name="Freeform 9"/>
            <p:cNvSpPr/>
            <p:nvPr/>
          </p:nvSpPr>
          <p:spPr>
            <a:xfrm>
              <a:off x="42629" y="0"/>
              <a:ext cx="4197183" cy="3708400"/>
            </a:xfrm>
            <a:custGeom>
              <a:avLst/>
              <a:gdLst/>
              <a:ahLst/>
              <a:cxnLst/>
              <a:rect l="l" t="t" r="r" b="b"/>
              <a:pathLst>
                <a:path w="4197183" h="3708400">
                  <a:moveTo>
                    <a:pt x="2945563" y="0"/>
                  </a:moveTo>
                  <a:lnTo>
                    <a:pt x="1251619" y="0"/>
                  </a:lnTo>
                  <a:cubicBezTo>
                    <a:pt x="1113231" y="0"/>
                    <a:pt x="985354" y="73827"/>
                    <a:pt x="916155" y="193672"/>
                  </a:cubicBezTo>
                  <a:lnTo>
                    <a:pt x="69197" y="1660528"/>
                  </a:lnTo>
                  <a:cubicBezTo>
                    <a:pt x="0" y="1780371"/>
                    <a:pt x="0" y="1928029"/>
                    <a:pt x="69197" y="2047872"/>
                  </a:cubicBezTo>
                  <a:lnTo>
                    <a:pt x="916155" y="3514728"/>
                  </a:lnTo>
                  <a:cubicBezTo>
                    <a:pt x="985354" y="3634573"/>
                    <a:pt x="1113231" y="3708400"/>
                    <a:pt x="1251619" y="3708400"/>
                  </a:cubicBezTo>
                  <a:lnTo>
                    <a:pt x="2945563" y="3708400"/>
                  </a:lnTo>
                  <a:cubicBezTo>
                    <a:pt x="3083951" y="3708400"/>
                    <a:pt x="3211829" y="3634573"/>
                    <a:pt x="3281027" y="3514728"/>
                  </a:cubicBezTo>
                  <a:lnTo>
                    <a:pt x="4127985" y="2047872"/>
                  </a:lnTo>
                  <a:cubicBezTo>
                    <a:pt x="4197183" y="1928029"/>
                    <a:pt x="4197183" y="1780371"/>
                    <a:pt x="4127985" y="1660528"/>
                  </a:cubicBezTo>
                  <a:lnTo>
                    <a:pt x="3281027" y="193672"/>
                  </a:lnTo>
                  <a:cubicBezTo>
                    <a:pt x="3211828" y="73827"/>
                    <a:pt x="3083951" y="0"/>
                    <a:pt x="2945563" y="0"/>
                  </a:cubicBezTo>
                  <a:close/>
                </a:path>
              </a:pathLst>
            </a:custGeom>
            <a:blipFill>
              <a:blip r:embed="rId3"/>
              <a:stretch>
                <a:fillRect l="-16858" r="-16858"/>
              </a:stretch>
            </a:blipFill>
            <a:ln w="371475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id="10" name="Group 10"/>
          <p:cNvGrpSpPr/>
          <p:nvPr/>
        </p:nvGrpSpPr>
        <p:grpSpPr>
          <a:xfrm rot="1804263">
            <a:off x="6564051" y="8262794"/>
            <a:ext cx="214148" cy="2936199"/>
            <a:chOff x="0" y="0"/>
            <a:chExt cx="56401" cy="7733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6401" cy="773320"/>
            </a:xfrm>
            <a:custGeom>
              <a:avLst/>
              <a:gdLst/>
              <a:ahLst/>
              <a:cxnLst/>
              <a:rect l="l" t="t" r="r" b="b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6401" cy="8114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8978078">
            <a:off x="5203516" y="-688008"/>
            <a:ext cx="214148" cy="2936199"/>
            <a:chOff x="0" y="0"/>
            <a:chExt cx="56401" cy="7733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6401" cy="773320"/>
            </a:xfrm>
            <a:custGeom>
              <a:avLst/>
              <a:gdLst/>
              <a:ahLst/>
              <a:cxnLst/>
              <a:rect l="l" t="t" r="r" b="b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56401" cy="8114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128680" y="2100924"/>
            <a:ext cx="432085" cy="432085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723638" y="7735954"/>
            <a:ext cx="432085" cy="43208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4266574" y="913895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629565" y="90935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6899326" y="3840411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6"/>
                </a:lnTo>
                <a:lnTo>
                  <a:pt x="0" y="309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8185059" y="2759416"/>
            <a:ext cx="9074241" cy="7171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Current e-learning is one-size-fits-all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Different pace &amp; learning styles not addressed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Students waste time searching for right resources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Teachers struggle to give personalized attention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Remote classes lack engagement &amp; tracking</a:t>
            </a:r>
          </a:p>
          <a:p>
            <a:pPr marL="326222" lvl="1" algn="just">
              <a:lnSpc>
                <a:spcPts val="4230"/>
              </a:lnSpc>
            </a:pPr>
            <a:endParaRPr lang="en-US" sz="302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4230"/>
              </a:lnSpc>
              <a:spcBef>
                <a:spcPct val="0"/>
              </a:spcBef>
            </a:pPr>
            <a:endParaRPr lang="en-US" sz="302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9144000" y="930361"/>
            <a:ext cx="7086600" cy="887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807"/>
              </a:lnSpc>
            </a:pPr>
            <a:r>
              <a:rPr lang="en-US" sz="6600" dirty="0" smtClean="0"/>
              <a:t>  </a:t>
            </a:r>
            <a:r>
              <a:rPr lang="en-US" sz="6600" dirty="0" smtClean="0">
                <a:solidFill>
                  <a:srgbClr val="FFFF00"/>
                </a:solidFill>
              </a:rPr>
              <a:t>Problem </a:t>
            </a:r>
            <a:r>
              <a:rPr lang="en-US" sz="6600" dirty="0">
                <a:solidFill>
                  <a:srgbClr val="FFFF00"/>
                </a:solidFill>
              </a:rPr>
              <a:t>Statement</a:t>
            </a:r>
            <a:endParaRPr lang="en-US" sz="6188" b="1" dirty="0">
              <a:solidFill>
                <a:srgbClr val="FFFF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2" name="Freeform 62">
            <a:extLst>
              <a:ext uri="{FF2B5EF4-FFF2-40B4-BE49-F238E27FC236}">
                <a16:creationId xmlns="" xmlns:a16="http://schemas.microsoft.com/office/drawing/2014/main" id="{C3D6FDDC-E372-921B-B81E-DF8EA96CAE19}"/>
              </a:ext>
            </a:extLst>
          </p:cNvPr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24867" y="543061"/>
            <a:ext cx="10465774" cy="887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sz="6600" dirty="0">
                <a:solidFill>
                  <a:srgbClr val="FFFF00"/>
                </a:solidFill>
              </a:rPr>
              <a:t>Proposed Solution</a:t>
            </a:r>
            <a:endParaRPr lang="en-US" sz="6188" b="1" dirty="0">
              <a:solidFill>
                <a:srgbClr val="FFFF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3461804"/>
            <a:ext cx="16230600" cy="3285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AI-powered system recommends videos, notes, quizzes, exercises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Adaptive </a:t>
            </a:r>
            <a:r>
              <a:rPr lang="en-US" sz="4400" dirty="0">
                <a:solidFill>
                  <a:schemeClr val="bg1"/>
                </a:solidFill>
              </a:rPr>
              <a:t>engine adjusts difficulty based on student progress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Personalized </a:t>
            </a:r>
            <a:r>
              <a:rPr lang="en-US" sz="4400" dirty="0">
                <a:solidFill>
                  <a:schemeClr val="bg1"/>
                </a:solidFill>
              </a:rPr>
              <a:t>dashboards for students &amp; teachers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Supports </a:t>
            </a:r>
            <a:r>
              <a:rPr lang="en-US" sz="4400" dirty="0">
                <a:solidFill>
                  <a:schemeClr val="bg1"/>
                </a:solidFill>
              </a:rPr>
              <a:t>remote + blended learning effectively</a:t>
            </a:r>
          </a:p>
          <a:p>
            <a:pPr marL="802641" lvl="2" algn="ctr">
              <a:lnSpc>
                <a:spcPts val="4480"/>
              </a:lnSpc>
            </a:pPr>
            <a:endParaRPr lang="en-US" sz="4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9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62">
            <a:extLst>
              <a:ext uri="{FF2B5EF4-FFF2-40B4-BE49-F238E27FC236}">
                <a16:creationId xmlns="" xmlns:a16="http://schemas.microsoft.com/office/drawing/2014/main" id="{4F2B029B-4791-C7BF-2950-C66E2D01287A}"/>
              </a:ext>
            </a:extLst>
          </p:cNvPr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887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sz="6600" dirty="0">
                <a:solidFill>
                  <a:srgbClr val="FFFF00"/>
                </a:solidFill>
              </a:rPr>
              <a:t>Approach &amp; Methodology </a:t>
            </a:r>
            <a:endParaRPr lang="en-US" sz="6188" b="1" dirty="0">
              <a:solidFill>
                <a:srgbClr val="FFFF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3543126"/>
            <a:ext cx="16230600" cy="667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400" dirty="0">
                <a:solidFill>
                  <a:schemeClr val="bg1"/>
                </a:solidFill>
              </a:rPr>
              <a:t>Collect student data → quiz results, performance, preferences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400" dirty="0" smtClean="0">
                <a:solidFill>
                  <a:schemeClr val="bg1"/>
                </a:solidFill>
              </a:rPr>
              <a:t>Analyze </a:t>
            </a:r>
            <a:r>
              <a:rPr lang="en-US" sz="4400" dirty="0">
                <a:solidFill>
                  <a:schemeClr val="bg1"/>
                </a:solidFill>
              </a:rPr>
              <a:t>data &amp; build learner profile</a:t>
            </a:r>
          </a:p>
          <a:p>
            <a:r>
              <a:rPr lang="en-US" sz="4400" dirty="0">
                <a:solidFill>
                  <a:schemeClr val="bg1"/>
                </a:solidFill>
              </a:rPr>
              <a:t>3. Apply AI Recommendation Engine:</a:t>
            </a:r>
          </a:p>
          <a:p>
            <a:r>
              <a:rPr lang="en-US" sz="4400" dirty="0">
                <a:solidFill>
                  <a:schemeClr val="bg1"/>
                </a:solidFill>
              </a:rPr>
              <a:t>   - Collaborative filtering (similar learners)</a:t>
            </a:r>
          </a:p>
          <a:p>
            <a:r>
              <a:rPr lang="en-US" sz="4400" dirty="0">
                <a:solidFill>
                  <a:schemeClr val="bg1"/>
                </a:solidFill>
              </a:rPr>
              <a:t>   - Content-based filtering (similar topics</a:t>
            </a:r>
            <a:r>
              <a:rPr lang="en-US" sz="4400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sz="4400" dirty="0">
                <a:solidFill>
                  <a:schemeClr val="bg1"/>
                </a:solidFill>
              </a:rPr>
              <a:t>Deliver personalized resources (videos, notes, quizzes)</a:t>
            </a:r>
          </a:p>
          <a:p>
            <a:r>
              <a:rPr lang="en-US" sz="4400" dirty="0">
                <a:solidFill>
                  <a:schemeClr val="bg1"/>
                </a:solidFill>
              </a:rPr>
              <a:t>5. Track learning progress via dashboards</a:t>
            </a:r>
          </a:p>
          <a:p>
            <a:r>
              <a:rPr lang="en-US" sz="4400" dirty="0">
                <a:solidFill>
                  <a:schemeClr val="bg1"/>
                </a:solidFill>
              </a:rPr>
              <a:t>6. Feedback loop → system improves continuously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pPr marL="690881" lvl="1" indent="-345440" algn="ctr">
              <a:lnSpc>
                <a:spcPts val="4480"/>
              </a:lnSpc>
              <a:buFont typeface="Arial"/>
              <a:buChar char="•"/>
            </a:pPr>
            <a:endParaRPr lang="en-US" sz="4400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62">
            <a:extLst>
              <a:ext uri="{FF2B5EF4-FFF2-40B4-BE49-F238E27FC236}">
                <a16:creationId xmlns="" xmlns:a16="http://schemas.microsoft.com/office/drawing/2014/main" id="{39A1974D-769E-FC05-D424-D110C4390DF4}"/>
              </a:ext>
            </a:extLst>
          </p:cNvPr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sz="6188" b="1" dirty="0">
                <a:solidFill>
                  <a:srgbClr val="FFE012"/>
                </a:solidFill>
                <a:latin typeface="Poppins Bold"/>
                <a:ea typeface="Poppins Bold"/>
                <a:cs typeface="Poppins Bold"/>
                <a:sym typeface="Poppins Bold"/>
              </a:rPr>
              <a:t>Key Features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543126"/>
            <a:ext cx="16230600" cy="4639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Personalized recommendations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Student </a:t>
            </a:r>
            <a:r>
              <a:rPr lang="en-US" sz="4400" dirty="0">
                <a:solidFill>
                  <a:schemeClr val="bg1"/>
                </a:solidFill>
              </a:rPr>
              <a:t>progress dashboard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Smart </a:t>
            </a:r>
            <a:r>
              <a:rPr lang="en-US" sz="4400" dirty="0">
                <a:solidFill>
                  <a:schemeClr val="bg1"/>
                </a:solidFill>
              </a:rPr>
              <a:t>reminders &amp; notifications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Teacher </a:t>
            </a:r>
            <a:r>
              <a:rPr lang="en-US" sz="4400" dirty="0">
                <a:solidFill>
                  <a:schemeClr val="bg1"/>
                </a:solidFill>
              </a:rPr>
              <a:t>dashboard for monitoring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Multi-format </a:t>
            </a:r>
            <a:r>
              <a:rPr lang="en-US" sz="4400" dirty="0">
                <a:solidFill>
                  <a:schemeClr val="bg1"/>
                </a:solidFill>
              </a:rPr>
              <a:t>content (video, notes, quizzes)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Offline </a:t>
            </a:r>
            <a:r>
              <a:rPr lang="en-US" sz="4400" dirty="0">
                <a:solidFill>
                  <a:schemeClr val="bg1"/>
                </a:solidFill>
              </a:rPr>
              <a:t>access support</a:t>
            </a:r>
          </a:p>
          <a:p>
            <a:pPr marL="345441" lvl="1" algn="ctr">
              <a:lnSpc>
                <a:spcPts val="4480"/>
              </a:lnSpc>
            </a:pPr>
            <a:endParaRPr lang="en-US" sz="3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62">
            <a:extLst>
              <a:ext uri="{FF2B5EF4-FFF2-40B4-BE49-F238E27FC236}">
                <a16:creationId xmlns="" xmlns:a16="http://schemas.microsoft.com/office/drawing/2014/main" id="{A2B4B15F-98A4-C4E5-D9C4-044989363C9F}"/>
              </a:ext>
            </a:extLst>
          </p:cNvPr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sz="6188" b="1">
                <a:solidFill>
                  <a:srgbClr val="FFE012"/>
                </a:solidFill>
                <a:latin typeface="Poppins Bold"/>
                <a:ea typeface="Poppins Bold"/>
                <a:cs typeface="Poppins Bold"/>
                <a:sym typeface="Poppins Bold"/>
              </a:rPr>
              <a:t>Target Users and Expected Use Cases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543126"/>
            <a:ext cx="16230600" cy="5993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Target Users</a:t>
            </a:r>
            <a:endParaRPr lang="en-US" sz="44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Students (school/college/self-learners).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Teachers &amp; mentors.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Institutes/</a:t>
            </a:r>
            <a:r>
              <a:rPr lang="en-US" sz="4400" dirty="0" err="1">
                <a:solidFill>
                  <a:schemeClr val="bg1"/>
                </a:solidFill>
              </a:rPr>
              <a:t>EdTech</a:t>
            </a:r>
            <a:r>
              <a:rPr lang="en-US" sz="4400" dirty="0">
                <a:solidFill>
                  <a:schemeClr val="bg1"/>
                </a:solidFill>
              </a:rPr>
              <a:t> platforms.</a:t>
            </a:r>
          </a:p>
          <a:p>
            <a:r>
              <a:rPr lang="en-US" sz="4400" b="1" dirty="0">
                <a:solidFill>
                  <a:schemeClr val="bg1"/>
                </a:solidFill>
              </a:rPr>
              <a:t>Use Cases</a:t>
            </a:r>
            <a:endParaRPr lang="en-US" sz="44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Students → Get content suited to their level.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Teachers → Track &amp; assign adaptive content.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Institutes → Improve results &amp; engagement.</a:t>
            </a:r>
          </a:p>
          <a:p>
            <a:pPr marL="345441" lvl="1" algn="ctr">
              <a:lnSpc>
                <a:spcPts val="4480"/>
              </a:lnSpc>
            </a:pPr>
            <a:endParaRPr lang="en-US" sz="4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62">
            <a:extLst>
              <a:ext uri="{FF2B5EF4-FFF2-40B4-BE49-F238E27FC236}">
                <a16:creationId xmlns="" xmlns:a16="http://schemas.microsoft.com/office/drawing/2014/main" id="{86038ED7-9620-129B-A426-3A94F13F0838}"/>
              </a:ext>
            </a:extLst>
          </p:cNvPr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887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sz="6600" dirty="0" smtClean="0">
                <a:solidFill>
                  <a:srgbClr val="FFFF00"/>
                </a:solidFill>
              </a:rPr>
              <a:t>Tech Stack </a:t>
            </a:r>
            <a:endParaRPr lang="en-US" sz="6188" b="1" dirty="0">
              <a:solidFill>
                <a:srgbClr val="FFFF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3543126"/>
            <a:ext cx="16230600" cy="55938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Frontend: </a:t>
            </a:r>
            <a:r>
              <a:rPr lang="en-US" sz="4400" dirty="0" smtClean="0">
                <a:solidFill>
                  <a:schemeClr val="bg1"/>
                </a:solidFill>
              </a:rPr>
              <a:t>React JS </a:t>
            </a:r>
            <a:r>
              <a:rPr lang="en-US" sz="4400" dirty="0">
                <a:solidFill>
                  <a:schemeClr val="bg1"/>
                </a:solidFill>
              </a:rPr>
              <a:t>/ HTML, CSS, JavaScript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Backend</a:t>
            </a:r>
            <a:r>
              <a:rPr lang="en-US" sz="4400" dirty="0">
                <a:solidFill>
                  <a:schemeClr val="bg1"/>
                </a:solidFill>
              </a:rPr>
              <a:t>: Django / Flask (REST APIs)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Database</a:t>
            </a:r>
            <a:r>
              <a:rPr lang="en-US" sz="4400" dirty="0">
                <a:solidFill>
                  <a:schemeClr val="bg1"/>
                </a:solidFill>
              </a:rPr>
              <a:t>: MySQL / </a:t>
            </a:r>
            <a:r>
              <a:rPr lang="en-US" sz="4400" dirty="0" smtClean="0">
                <a:solidFill>
                  <a:schemeClr val="bg1"/>
                </a:solidFill>
              </a:rPr>
              <a:t>MongoDB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AI/ML: Python (</a:t>
            </a:r>
            <a:r>
              <a:rPr lang="en-US" sz="4400" dirty="0" err="1">
                <a:solidFill>
                  <a:schemeClr val="bg1"/>
                </a:solidFill>
              </a:rPr>
              <a:t>Scikit</a:t>
            </a:r>
            <a:r>
              <a:rPr lang="en-US" sz="4400" dirty="0">
                <a:solidFill>
                  <a:schemeClr val="bg1"/>
                </a:solidFill>
              </a:rPr>
              <a:t>-learn, </a:t>
            </a:r>
            <a:r>
              <a:rPr lang="en-US" sz="4400" dirty="0" err="1">
                <a:solidFill>
                  <a:schemeClr val="bg1"/>
                </a:solidFill>
              </a:rPr>
              <a:t>TensorFlow</a:t>
            </a:r>
            <a:r>
              <a:rPr lang="en-US" sz="4400" dirty="0">
                <a:solidFill>
                  <a:schemeClr val="bg1"/>
                </a:solidFill>
              </a:rPr>
              <a:t>, NLP)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Algorithms</a:t>
            </a:r>
            <a:r>
              <a:rPr lang="en-US" sz="4400" dirty="0">
                <a:solidFill>
                  <a:schemeClr val="bg1"/>
                </a:solidFill>
              </a:rPr>
              <a:t>: Collaborative + Content-based filtering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APIs</a:t>
            </a:r>
            <a:r>
              <a:rPr lang="en-US" sz="4400" dirty="0">
                <a:solidFill>
                  <a:schemeClr val="bg1"/>
                </a:solidFill>
              </a:rPr>
              <a:t>: YouTube API (videos), Quiz API (auto quizzes)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Hosting</a:t>
            </a:r>
            <a:r>
              <a:rPr lang="en-US" sz="4400" dirty="0">
                <a:solidFill>
                  <a:schemeClr val="bg1"/>
                </a:solidFill>
              </a:rPr>
              <a:t>: AWS / Azure / GCP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345441" lvl="1" algn="ctr">
              <a:lnSpc>
                <a:spcPts val="4480"/>
              </a:lnSpc>
            </a:pPr>
            <a:endParaRPr lang="en-US" sz="3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62">
            <a:extLst>
              <a:ext uri="{FF2B5EF4-FFF2-40B4-BE49-F238E27FC236}">
                <a16:creationId xmlns="" xmlns:a16="http://schemas.microsoft.com/office/drawing/2014/main" id="{D7CD4557-1D2F-A2D8-3BCD-3E413A7B33BE}"/>
              </a:ext>
            </a:extLst>
          </p:cNvPr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3" name="Rectangle 22"/>
          <p:cNvSpPr/>
          <p:nvPr/>
        </p:nvSpPr>
        <p:spPr>
          <a:xfrm>
            <a:off x="8764864" y="1441867"/>
            <a:ext cx="237566" cy="9643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dirty="0" smtClean="0"/>
              <a:t> </a:t>
            </a:r>
            <a:endParaRPr lang="en-US" b="1" dirty="0">
              <a:solidFill>
                <a:srgbClr val="FFE012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75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sz="6600" dirty="0">
                <a:solidFill>
                  <a:srgbClr val="FFFF00"/>
                </a:solidFill>
              </a:rPr>
              <a:t>AI Technologies &amp; Implementation Approach</a:t>
            </a:r>
            <a:endParaRPr lang="en-US" sz="6188" b="1" dirty="0">
              <a:solidFill>
                <a:srgbClr val="FFFF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3543126"/>
            <a:ext cx="15582900" cy="73481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AI Technologies</a:t>
            </a:r>
            <a:endParaRPr lang="en-US" sz="44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Machine Learning (Collaborative + Content-based filtering).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NLP for notes &amp; quiz generation.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Data analytics dashboards.</a:t>
            </a:r>
          </a:p>
          <a:p>
            <a:r>
              <a:rPr lang="en-US" sz="4400" b="1" dirty="0">
                <a:solidFill>
                  <a:schemeClr val="bg1"/>
                </a:solidFill>
              </a:rPr>
              <a:t>Implementation Approach</a:t>
            </a:r>
            <a:endParaRPr lang="en-US" sz="44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Collect student data.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Build recommendation engine.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Integrate with frontend UI.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Pilot testing with sample users.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pPr marL="345441" lvl="1" algn="ctr">
              <a:lnSpc>
                <a:spcPts val="4480"/>
              </a:lnSpc>
            </a:pPr>
            <a:endParaRPr lang="en-US" sz="3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62">
            <a:extLst>
              <a:ext uri="{FF2B5EF4-FFF2-40B4-BE49-F238E27FC236}">
                <a16:creationId xmlns="" xmlns:a16="http://schemas.microsoft.com/office/drawing/2014/main" id="{D915E689-5C0B-2175-825D-26EEC85E20F5}"/>
              </a:ext>
            </a:extLst>
          </p:cNvPr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954275"/>
            <a:ext cx="11359450" cy="887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sz="6600" dirty="0">
                <a:solidFill>
                  <a:srgbClr val="FFFF00"/>
                </a:solidFill>
              </a:rPr>
              <a:t>Expected Outcomes</a:t>
            </a:r>
            <a:endParaRPr lang="en-US" sz="6188" b="1" dirty="0">
              <a:solidFill>
                <a:srgbClr val="FFFF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3543126"/>
            <a:ext cx="16230600" cy="3285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Students → Right content at right time → Better results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Teachers </a:t>
            </a:r>
            <a:r>
              <a:rPr lang="en-US" sz="4400" dirty="0">
                <a:solidFill>
                  <a:schemeClr val="bg1"/>
                </a:solidFill>
              </a:rPr>
              <a:t>→ Easy monitoring &amp; less workload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Institutes </a:t>
            </a:r>
            <a:r>
              <a:rPr lang="en-US" sz="4400" dirty="0">
                <a:solidFill>
                  <a:schemeClr val="bg1"/>
                </a:solidFill>
              </a:rPr>
              <a:t>→ Higher engagement &amp; academic success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Society </a:t>
            </a:r>
            <a:r>
              <a:rPr lang="en-US" sz="4400" dirty="0">
                <a:solidFill>
                  <a:schemeClr val="bg1"/>
                </a:solidFill>
              </a:rPr>
              <a:t>→ Wider access to quality education</a:t>
            </a:r>
          </a:p>
          <a:p>
            <a:pPr marL="345441" lvl="1" algn="ctr">
              <a:lnSpc>
                <a:spcPts val="4480"/>
              </a:lnSpc>
            </a:pPr>
            <a:endParaRPr lang="en-US" sz="3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62">
            <a:extLst>
              <a:ext uri="{FF2B5EF4-FFF2-40B4-BE49-F238E27FC236}">
                <a16:creationId xmlns="" xmlns:a16="http://schemas.microsoft.com/office/drawing/2014/main" id="{CADC7097-3C73-C0A5-D70D-B910CFDD5253}"/>
              </a:ext>
            </a:extLst>
          </p:cNvPr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396</Words>
  <Application>Microsoft Office PowerPoint</Application>
  <PresentationFormat>Custom</PresentationFormat>
  <Paragraphs>73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Poppins Bold</vt:lpstr>
      <vt:lpstr>Arial</vt:lpstr>
      <vt:lpstr>Poppins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SAMADHAN 1.0</dc:title>
  <cp:lastModifiedBy>Asus</cp:lastModifiedBy>
  <cp:revision>36</cp:revision>
  <dcterms:created xsi:type="dcterms:W3CDTF">2006-08-16T00:00:00Z</dcterms:created>
  <dcterms:modified xsi:type="dcterms:W3CDTF">2025-09-05T15:58:13Z</dcterms:modified>
  <dc:identifier>DAGVPOy7A7Q</dc:identifier>
</cp:coreProperties>
</file>

<file path=docProps/thumbnail.jpeg>
</file>